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12192000" cy="16256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3300"/>
    <a:srgbClr val="FF9900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70" d="100"/>
          <a:sy n="70" d="100"/>
        </p:scale>
        <p:origin x="364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660416"/>
            <a:ext cx="10363200" cy="5659496"/>
          </a:xfrm>
        </p:spPr>
        <p:txBody>
          <a:bodyPr anchor="b"/>
          <a:lstStyle>
            <a:lvl1pPr algn="ctr">
              <a:defRPr sz="8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8538164"/>
            <a:ext cx="9144000" cy="3924769"/>
          </a:xfrm>
        </p:spPr>
        <p:txBody>
          <a:bodyPr/>
          <a:lstStyle>
            <a:lvl1pPr marL="0" indent="0" algn="ctr">
              <a:buNone/>
              <a:defRPr sz="3200"/>
            </a:lvl1pPr>
            <a:lvl2pPr marL="609585" indent="0" algn="ctr">
              <a:buNone/>
              <a:defRPr sz="2667"/>
            </a:lvl2pPr>
            <a:lvl3pPr marL="1219170" indent="0" algn="ctr">
              <a:buNone/>
              <a:defRPr sz="2400"/>
            </a:lvl3pPr>
            <a:lvl4pPr marL="1828754" indent="0" algn="ctr">
              <a:buNone/>
              <a:defRPr sz="2133"/>
            </a:lvl4pPr>
            <a:lvl5pPr marL="2438339" indent="0" algn="ctr">
              <a:buNone/>
              <a:defRPr sz="2133"/>
            </a:lvl5pPr>
            <a:lvl6pPr marL="3047924" indent="0" algn="ctr">
              <a:buNone/>
              <a:defRPr sz="2133"/>
            </a:lvl6pPr>
            <a:lvl7pPr marL="3657509" indent="0" algn="ctr">
              <a:buNone/>
              <a:defRPr sz="2133"/>
            </a:lvl7pPr>
            <a:lvl8pPr marL="4267093" indent="0" algn="ctr">
              <a:buNone/>
              <a:defRPr sz="2133"/>
            </a:lvl8pPr>
            <a:lvl9pPr marL="4876678" indent="0" algn="ctr">
              <a:buNone/>
              <a:defRPr sz="2133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89B9C-F2EF-46BF-8BF2-5F83FD33B437}" type="datetimeFigureOut">
              <a:rPr kumimoji="1" lang="ja-JP" altLang="en-US" smtClean="0"/>
              <a:t>2023/2/19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66FF9-8A03-4455-901F-F6B2FCAE29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35208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89B9C-F2EF-46BF-8BF2-5F83FD33B437}" type="datetimeFigureOut">
              <a:rPr kumimoji="1" lang="ja-JP" altLang="en-US" smtClean="0"/>
              <a:t>2023/2/19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66FF9-8A03-4455-901F-F6B2FCAE29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78460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865481"/>
            <a:ext cx="2628900" cy="13776209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865481"/>
            <a:ext cx="7734300" cy="13776209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89B9C-F2EF-46BF-8BF2-5F83FD33B437}" type="datetimeFigureOut">
              <a:rPr kumimoji="1" lang="ja-JP" altLang="en-US" smtClean="0"/>
              <a:t>2023/2/19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66FF9-8A03-4455-901F-F6B2FCAE29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56528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89B9C-F2EF-46BF-8BF2-5F83FD33B437}" type="datetimeFigureOut">
              <a:rPr kumimoji="1" lang="ja-JP" altLang="en-US" smtClean="0"/>
              <a:t>2023/2/19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66FF9-8A03-4455-901F-F6B2FCAE29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20889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4052716"/>
            <a:ext cx="10515600" cy="6762043"/>
          </a:xfrm>
        </p:spPr>
        <p:txBody>
          <a:bodyPr anchor="b"/>
          <a:lstStyle>
            <a:lvl1pPr>
              <a:defRPr sz="8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10878731"/>
            <a:ext cx="10515600" cy="3555999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609585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89B9C-F2EF-46BF-8BF2-5F83FD33B437}" type="datetimeFigureOut">
              <a:rPr kumimoji="1" lang="ja-JP" altLang="en-US" smtClean="0"/>
              <a:t>2023/2/19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66FF9-8A03-4455-901F-F6B2FCAE29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54124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4327407"/>
            <a:ext cx="5181600" cy="103142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4327407"/>
            <a:ext cx="5181600" cy="103142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89B9C-F2EF-46BF-8BF2-5F83FD33B437}" type="datetimeFigureOut">
              <a:rPr kumimoji="1" lang="ja-JP" altLang="en-US" smtClean="0"/>
              <a:t>2023/2/19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66FF9-8A03-4455-901F-F6B2FCAE29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27300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865485"/>
            <a:ext cx="10515600" cy="314207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3984979"/>
            <a:ext cx="5157787" cy="195297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5937956"/>
            <a:ext cx="5157787" cy="87338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3984979"/>
            <a:ext cx="5183188" cy="195297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5937956"/>
            <a:ext cx="5183188" cy="87338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89B9C-F2EF-46BF-8BF2-5F83FD33B437}" type="datetimeFigureOut">
              <a:rPr kumimoji="1" lang="ja-JP" altLang="en-US" smtClean="0"/>
              <a:t>2023/2/19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66FF9-8A03-4455-901F-F6B2FCAE29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22145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89B9C-F2EF-46BF-8BF2-5F83FD33B437}" type="datetimeFigureOut">
              <a:rPr kumimoji="1" lang="ja-JP" altLang="en-US" smtClean="0"/>
              <a:t>2023/2/19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66FF9-8A03-4455-901F-F6B2FCAE29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0240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89B9C-F2EF-46BF-8BF2-5F83FD33B437}" type="datetimeFigureOut">
              <a:rPr kumimoji="1" lang="ja-JP" altLang="en-US" smtClean="0"/>
              <a:t>2023/2/19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66FF9-8A03-4455-901F-F6B2FCAE29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84736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083733"/>
            <a:ext cx="3932237" cy="3793067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2340567"/>
            <a:ext cx="6172200" cy="11552296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76800"/>
            <a:ext cx="3932237" cy="9034875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89B9C-F2EF-46BF-8BF2-5F83FD33B437}" type="datetimeFigureOut">
              <a:rPr kumimoji="1" lang="ja-JP" altLang="en-US" smtClean="0"/>
              <a:t>2023/2/19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66FF9-8A03-4455-901F-F6B2FCAE29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07135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083733"/>
            <a:ext cx="3932237" cy="3793067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2340567"/>
            <a:ext cx="6172200" cy="11552296"/>
          </a:xfrm>
        </p:spPr>
        <p:txBody>
          <a:bodyPr anchor="t"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76800"/>
            <a:ext cx="3932237" cy="9034875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89B9C-F2EF-46BF-8BF2-5F83FD33B437}" type="datetimeFigureOut">
              <a:rPr kumimoji="1" lang="ja-JP" altLang="en-US" smtClean="0"/>
              <a:t>2023/2/19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66FF9-8A03-4455-901F-F6B2FCAE29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80651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865485"/>
            <a:ext cx="10515600" cy="31420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4327407"/>
            <a:ext cx="10515600" cy="103142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15066908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E89B9C-F2EF-46BF-8BF2-5F83FD33B437}" type="datetimeFigureOut">
              <a:rPr kumimoji="1" lang="ja-JP" altLang="en-US" smtClean="0"/>
              <a:t>2023/2/19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15066908"/>
            <a:ext cx="41148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15066908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266FF9-8A03-4455-901F-F6B2FCAE29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41946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kumimoji="1"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92" indent="-304792" algn="l" defTabSz="121917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kumimoji="1" sz="3733" kern="1200">
          <a:solidFill>
            <a:schemeClr val="tx1"/>
          </a:solidFill>
          <a:latin typeface="+mn-lt"/>
          <a:ea typeface="+mn-ea"/>
          <a:cs typeface="+mn-cs"/>
        </a:defRPr>
      </a:lvl1pPr>
      <a:lvl2pPr marL="91437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667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>
            <a:extLst>
              <a:ext uri="{FF2B5EF4-FFF2-40B4-BE49-F238E27FC236}">
                <a16:creationId xmlns:a16="http://schemas.microsoft.com/office/drawing/2014/main" id="{A5C3D8AA-0558-4062-B622-AF60B53B9E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9667" y="0"/>
            <a:ext cx="12231667" cy="16256000"/>
          </a:xfrm>
          <a:prstGeom prst="rect">
            <a:avLst/>
          </a:prstGeom>
        </p:spPr>
      </p:pic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466468CD-BB1F-4EA9-9B70-6D6B7F6F89E1}"/>
              </a:ext>
            </a:extLst>
          </p:cNvPr>
          <p:cNvSpPr/>
          <p:nvPr/>
        </p:nvSpPr>
        <p:spPr>
          <a:xfrm>
            <a:off x="-16465" y="393042"/>
            <a:ext cx="1219953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ja-JP" altLang="ja-JP" sz="2400" kern="100" dirty="0">
                <a:solidFill>
                  <a:srgbClr val="00206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Times New Roman" panose="02020603050405020304" pitchFamily="18" charset="0"/>
              </a:rPr>
              <a:t>公開シンポジウム</a:t>
            </a:r>
          </a:p>
          <a:p>
            <a:pPr algn="ctr">
              <a:spcAft>
                <a:spcPts val="0"/>
              </a:spcAft>
            </a:pPr>
            <a:r>
              <a:rPr lang="ja-JP" altLang="ja-JP" sz="3200" b="1" kern="100" dirty="0">
                <a:solidFill>
                  <a:srgbClr val="99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ゴシック" panose="020B0400000000000000" pitchFamily="49" charset="-128"/>
                <a:ea typeface="BIZ UDゴシック" panose="020B0400000000000000" pitchFamily="49" charset="-128"/>
                <a:cs typeface="Times New Roman" panose="02020603050405020304" pitchFamily="18" charset="0"/>
              </a:rPr>
              <a:t>社会的包摂ビジョン：孤独・孤立を越える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27D17618-9772-40B7-B953-0BFD90F455D7}"/>
              </a:ext>
            </a:extLst>
          </p:cNvPr>
          <p:cNvSpPr/>
          <p:nvPr/>
        </p:nvSpPr>
        <p:spPr>
          <a:xfrm>
            <a:off x="387755" y="1370107"/>
            <a:ext cx="11481983" cy="2092881"/>
          </a:xfrm>
          <a:prstGeom prst="rect">
            <a:avLst/>
          </a:prstGeom>
          <a:solidFill>
            <a:schemeClr val="bg1"/>
          </a:solidFill>
          <a:ln>
            <a:solidFill>
              <a:srgbClr val="FFFF00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ja-JP" sz="2000" b="1" kern="100" dirty="0">
                <a:solidFill>
                  <a:schemeClr val="accent5">
                    <a:lumMod val="50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Times New Roman" panose="02020603050405020304" pitchFamily="18" charset="0"/>
              </a:rPr>
              <a:t>開催趣旨</a:t>
            </a:r>
            <a:r>
              <a:rPr lang="ja-JP" altLang="en-US" sz="2000" b="1" kern="100" dirty="0">
                <a:solidFill>
                  <a:schemeClr val="accent5">
                    <a:lumMod val="50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Times New Roman" panose="02020603050405020304" pitchFamily="18" charset="0"/>
              </a:rPr>
              <a:t>：</a:t>
            </a:r>
            <a:endParaRPr lang="en-US" altLang="ja-JP" sz="2000" b="1" kern="100" dirty="0">
              <a:solidFill>
                <a:schemeClr val="accent5">
                  <a:lumMod val="50000"/>
                </a:schemeClr>
              </a:solidFill>
              <a:latin typeface="BIZ UDゴシック" panose="020B0400000000000000" pitchFamily="49" charset="-128"/>
              <a:ea typeface="BIZ UDゴシック" panose="020B0400000000000000" pitchFamily="49" charset="-128"/>
              <a:cs typeface="Times New Roman" panose="02020603050405020304" pitchFamily="18" charset="0"/>
            </a:endParaRPr>
          </a:p>
          <a:p>
            <a:r>
              <a:rPr lang="en-US" altLang="ja-JP" sz="20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2022</a:t>
            </a:r>
            <a:r>
              <a:rPr lang="ja-JP" altLang="ja-JP" sz="20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年４月に</a:t>
            </a:r>
            <a:r>
              <a:rPr lang="ja-JP" altLang="en-US" sz="20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「孤独・孤立と</a:t>
            </a:r>
            <a:r>
              <a:rPr lang="en-US" altLang="ja-JP" sz="20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『</a:t>
            </a:r>
            <a:r>
              <a:rPr lang="ja-JP" altLang="en-US" sz="20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つながり</a:t>
            </a:r>
            <a:r>
              <a:rPr lang="en-US" altLang="ja-JP" sz="20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』</a:t>
            </a:r>
            <a:r>
              <a:rPr lang="ja-JP" altLang="en-US" sz="20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の再生」と題する</a:t>
            </a:r>
            <a:r>
              <a:rPr lang="ja-JP" altLang="ja-JP" sz="20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シンポジウムを開催し、</a:t>
            </a:r>
            <a:r>
              <a:rPr lang="ja-JP" altLang="en-US" sz="20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多くの方々</a:t>
            </a:r>
            <a:endParaRPr lang="en-US" altLang="ja-JP" sz="20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lang="ja-JP" altLang="en-US" sz="20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にご参加いただきました。今回は、昨年の</a:t>
            </a:r>
            <a:r>
              <a:rPr lang="ja-JP" altLang="ja-JP" sz="20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シンポジウム以降の</a:t>
            </a:r>
            <a:r>
              <a:rPr lang="ja-JP" altLang="en-US" sz="20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孤独・孤立</a:t>
            </a:r>
            <a:r>
              <a:rPr lang="ja-JP" altLang="ja-JP" sz="20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政策</a:t>
            </a:r>
            <a:r>
              <a:rPr lang="ja-JP" altLang="en-US" sz="20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の</a:t>
            </a:r>
            <a:r>
              <a:rPr lang="ja-JP" altLang="ja-JP" sz="20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動向と、市民</a:t>
            </a:r>
            <a:endParaRPr lang="en-US" altLang="ja-JP" sz="20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lang="ja-JP" altLang="ja-JP" sz="20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セクターおよび自治体の取り組みに関する報告をふまえ、個人の選択や自由、権利、既存の</a:t>
            </a:r>
            <a:r>
              <a:rPr lang="ja-JP" altLang="en-US" sz="20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制度・</a:t>
            </a:r>
            <a:r>
              <a:rPr lang="ja-JP" altLang="ja-JP" sz="20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社会</a:t>
            </a:r>
            <a:r>
              <a:rPr lang="ja-JP" altLang="en-US" sz="20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・</a:t>
            </a:r>
            <a:r>
              <a:rPr lang="ja-JP" altLang="ja-JP" sz="20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文化的枠組みの</a:t>
            </a:r>
            <a:r>
              <a:rPr lang="ja-JP" altLang="en-US" sz="20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視点から</a:t>
            </a:r>
            <a:r>
              <a:rPr lang="ja-JP" altLang="ja-JP" sz="20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議論を深め、現代社会に</a:t>
            </a:r>
            <a:r>
              <a:rPr lang="ja-JP" altLang="en-US" sz="20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おける</a:t>
            </a:r>
            <a:r>
              <a:rPr lang="ja-JP" altLang="ja-JP" sz="20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社会的包摂のビジョンを描</a:t>
            </a:r>
            <a:r>
              <a:rPr lang="ja-JP" altLang="en-US" sz="20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きます</a:t>
            </a:r>
            <a:r>
              <a:rPr lang="ja-JP" altLang="ja-JP" sz="20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。</a:t>
            </a:r>
            <a:endParaRPr lang="en-US" altLang="ja-JP" sz="20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endParaRPr lang="ja-JP" altLang="ja-JP" sz="20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6512FE17-C73C-4A3B-9BF2-2A0C3081CF1B}"/>
              </a:ext>
            </a:extLst>
          </p:cNvPr>
          <p:cNvSpPr/>
          <p:nvPr/>
        </p:nvSpPr>
        <p:spPr>
          <a:xfrm>
            <a:off x="387755" y="3554514"/>
            <a:ext cx="865053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ja-JP" altLang="ja-JP" sz="2800" b="1" kern="100" dirty="0">
                <a:solidFill>
                  <a:schemeClr val="accent1">
                    <a:lumMod val="7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ＭＳ Ｐゴシック" panose="020B0600070205080204" pitchFamily="50" charset="-128"/>
              </a:rPr>
              <a:t>日時：</a:t>
            </a:r>
            <a:r>
              <a:rPr lang="en-US" altLang="ja-JP" sz="2800" b="1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ＭＳ Ｐゴシック" panose="020B0600070205080204" pitchFamily="50" charset="-128"/>
              </a:rPr>
              <a:t>202</a:t>
            </a:r>
            <a:r>
              <a:rPr lang="ja-JP" altLang="en-US" sz="2800" b="1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ＭＳ Ｐゴシック" panose="020B0600070205080204" pitchFamily="50" charset="-128"/>
              </a:rPr>
              <a:t>３</a:t>
            </a:r>
            <a:r>
              <a:rPr lang="ja-JP" altLang="ja-JP" sz="2800" b="1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ＭＳ Ｐゴシック" panose="020B0600070205080204" pitchFamily="50" charset="-128"/>
              </a:rPr>
              <a:t>年</a:t>
            </a:r>
            <a:r>
              <a:rPr lang="ja-JP" altLang="en-US" sz="2800" b="1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ＭＳ Ｐゴシック" panose="020B0600070205080204" pitchFamily="50" charset="-128"/>
              </a:rPr>
              <a:t>８</a:t>
            </a:r>
            <a:r>
              <a:rPr lang="ja-JP" altLang="ja-JP" sz="2800" b="1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ＭＳ Ｐゴシック" panose="020B0600070205080204" pitchFamily="50" charset="-128"/>
              </a:rPr>
              <a:t>月</a:t>
            </a:r>
            <a:r>
              <a:rPr lang="ja-JP" altLang="en-US" sz="2800" b="1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ＭＳ Ｐゴシック" panose="020B0600070205080204" pitchFamily="50" charset="-128"/>
              </a:rPr>
              <a:t>５日 </a:t>
            </a:r>
            <a:r>
              <a:rPr lang="ja-JP" altLang="ja-JP" sz="2800" b="1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ＭＳ Ｐゴシック" panose="020B0600070205080204" pitchFamily="50" charset="-128"/>
              </a:rPr>
              <a:t>（土）</a:t>
            </a:r>
            <a:r>
              <a:rPr lang="ja-JP" altLang="en-US" sz="2800" b="1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ＭＳ Ｐゴシック" panose="020B0600070205080204" pitchFamily="50" charset="-128"/>
              </a:rPr>
              <a:t>　　</a:t>
            </a:r>
            <a:r>
              <a:rPr lang="en-US" altLang="ja-JP" sz="2800" b="1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ＭＳ Ｐゴシック" panose="020B0600070205080204" pitchFamily="50" charset="-128"/>
              </a:rPr>
              <a:t>13</a:t>
            </a:r>
            <a:r>
              <a:rPr lang="ja-JP" altLang="ja-JP" sz="2800" b="1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ＭＳ Ｐゴシック" panose="020B0600070205080204" pitchFamily="50" charset="-128"/>
              </a:rPr>
              <a:t>：</a:t>
            </a:r>
            <a:r>
              <a:rPr lang="en-US" altLang="ja-JP" sz="2800" b="1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ＭＳ Ｐゴシック" panose="020B0600070205080204" pitchFamily="50" charset="-128"/>
              </a:rPr>
              <a:t>00</a:t>
            </a:r>
            <a:r>
              <a:rPr lang="ja-JP" altLang="ja-JP" sz="2800" b="1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ＭＳ Ｐゴシック" panose="020B0600070205080204" pitchFamily="50" charset="-128"/>
              </a:rPr>
              <a:t>～</a:t>
            </a:r>
            <a:r>
              <a:rPr lang="en-US" altLang="ja-JP" sz="2800" b="1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ＭＳ Ｐゴシック" panose="020B0600070205080204" pitchFamily="50" charset="-128"/>
              </a:rPr>
              <a:t>16</a:t>
            </a:r>
            <a:r>
              <a:rPr lang="ja-JP" altLang="ja-JP" sz="2800" b="1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ＭＳ Ｐゴシック" panose="020B0600070205080204" pitchFamily="50" charset="-128"/>
              </a:rPr>
              <a:t>：</a:t>
            </a:r>
            <a:r>
              <a:rPr lang="en-US" altLang="ja-JP" sz="2800" b="1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ＭＳ Ｐゴシック" panose="020B0600070205080204" pitchFamily="50" charset="-128"/>
              </a:rPr>
              <a:t>00</a:t>
            </a:r>
            <a:endParaRPr lang="ja-JP" altLang="ja-JP" sz="2800" b="1" kern="100" dirty="0">
              <a:effectLst/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CBE12FAC-71E1-4EA4-861A-628C74130252}"/>
              </a:ext>
            </a:extLst>
          </p:cNvPr>
          <p:cNvSpPr/>
          <p:nvPr/>
        </p:nvSpPr>
        <p:spPr>
          <a:xfrm>
            <a:off x="233865" y="4169260"/>
            <a:ext cx="11789763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ja-JP" altLang="en-US" sz="2000" b="1" kern="100" dirty="0">
                <a:solidFill>
                  <a:schemeClr val="accent1">
                    <a:lumMod val="7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ＭＳ Ｐゴシック" panose="020B0600070205080204" pitchFamily="50" charset="-128"/>
              </a:rPr>
              <a:t>　主催</a:t>
            </a:r>
            <a:r>
              <a:rPr lang="ja-JP" altLang="ja-JP" sz="2000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ＭＳ Ｐゴシック" panose="020B0600070205080204" pitchFamily="50" charset="-128"/>
              </a:rPr>
              <a:t>：</a:t>
            </a:r>
            <a:r>
              <a:rPr lang="ja-JP" altLang="ja-JP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日本学術会議</a:t>
            </a:r>
            <a:r>
              <a:rPr lang="en-US" altLang="ja-JP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</a:t>
            </a:r>
            <a:r>
              <a:rPr lang="ja-JP" altLang="ja-JP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社会学委員会経済学委員会合同</a:t>
            </a:r>
            <a:r>
              <a:rPr lang="ja-JP" altLang="en-US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</a:t>
            </a:r>
            <a:r>
              <a:rPr lang="ja-JP" altLang="ja-JP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包摂的社会政策に関する多角的検討分科会</a:t>
            </a:r>
            <a:endParaRPr lang="en-US" altLang="ja-JP" sz="2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just">
              <a:spcAft>
                <a:spcPts val="0"/>
              </a:spcAft>
            </a:pPr>
            <a:r>
              <a:rPr lang="ja-JP" altLang="en-US" sz="2000" b="1" kern="100" dirty="0">
                <a:solidFill>
                  <a:schemeClr val="accent1">
                    <a:lumMod val="7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ＭＳ Ｐゴシック" panose="020B0600070205080204" pitchFamily="50" charset="-128"/>
              </a:rPr>
              <a:t>　後援</a:t>
            </a:r>
            <a:r>
              <a:rPr lang="ja-JP" altLang="ja-JP" sz="2000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ＭＳ Ｐゴシック" panose="020B0600070205080204" pitchFamily="50" charset="-128"/>
              </a:rPr>
              <a:t>：社会政策学会</a:t>
            </a:r>
            <a:r>
              <a:rPr lang="ja-JP" altLang="en-US" sz="2000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ＭＳ Ｐゴシック" panose="020B0600070205080204" pitchFamily="50" charset="-128"/>
              </a:rPr>
              <a:t>　</a:t>
            </a:r>
            <a:r>
              <a:rPr lang="ja-JP" altLang="ja-JP" sz="2000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ＭＳ Ｐゴシック" panose="020B0600070205080204" pitchFamily="50" charset="-128"/>
              </a:rPr>
              <a:t>日本社会福祉学会</a:t>
            </a:r>
            <a:r>
              <a:rPr lang="ja-JP" altLang="en-US" sz="2000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ＭＳ Ｐゴシック" panose="020B0600070205080204" pitchFamily="50" charset="-128"/>
              </a:rPr>
              <a:t>　</a:t>
            </a:r>
            <a:r>
              <a:rPr lang="ja-JP" altLang="ja-JP" sz="2000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ＭＳ Ｐゴシック" panose="020B0600070205080204" pitchFamily="50" charset="-128"/>
              </a:rPr>
              <a:t>福祉社会学会</a:t>
            </a:r>
            <a:r>
              <a:rPr lang="ja-JP" altLang="en-US" sz="2000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ＭＳ Ｐゴシック" panose="020B0600070205080204" pitchFamily="50" charset="-128"/>
              </a:rPr>
              <a:t>　</a:t>
            </a:r>
            <a:r>
              <a:rPr lang="ja-JP" altLang="ja-JP" sz="2000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ＭＳ Ｐゴシック" panose="020B0600070205080204" pitchFamily="50" charset="-128"/>
              </a:rPr>
              <a:t>日本</a:t>
            </a:r>
            <a:r>
              <a:rPr lang="ja-JP" altLang="ja-JP" sz="2000" kern="100" dirty="0">
                <a:solidFill>
                  <a:srgbClr val="222222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Arial" panose="020B0604020202020204" pitchFamily="34" charset="0"/>
              </a:rPr>
              <a:t>労働社会学会</a:t>
            </a:r>
            <a:r>
              <a:rPr lang="ja-JP" altLang="en-US" sz="2000" kern="100" dirty="0">
                <a:solidFill>
                  <a:srgbClr val="222222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Arial" panose="020B0604020202020204" pitchFamily="34" charset="0"/>
              </a:rPr>
              <a:t>　</a:t>
            </a:r>
            <a:r>
              <a:rPr lang="ja-JP" altLang="ja-JP" sz="2000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ＭＳ Ｐゴシック" panose="020B0600070205080204" pitchFamily="50" charset="-128"/>
              </a:rPr>
              <a:t>日本社会福祉系学会連合</a:t>
            </a:r>
            <a:r>
              <a:rPr lang="ja-JP" altLang="en-US" sz="2000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ＭＳ Ｐゴシック" panose="020B0600070205080204" pitchFamily="50" charset="-128"/>
              </a:rPr>
              <a:t>　　　　　　</a:t>
            </a:r>
            <a:endParaRPr lang="en-US" altLang="ja-JP" sz="2000" kern="100" dirty="0">
              <a:latin typeface="BIZ UDPゴシック" panose="020B0400000000000000" pitchFamily="50" charset="-128"/>
              <a:ea typeface="BIZ UDPゴシック" panose="020B0400000000000000" pitchFamily="50" charset="-128"/>
              <a:cs typeface="ＭＳ Ｐゴシック" panose="020B0600070205080204" pitchFamily="50" charset="-128"/>
            </a:endParaRPr>
          </a:p>
          <a:p>
            <a:pPr algn="just">
              <a:spcAft>
                <a:spcPts val="0"/>
              </a:spcAft>
            </a:pPr>
            <a:r>
              <a:rPr lang="ja-JP" altLang="en-US" sz="2000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ＭＳ Ｐゴシック" panose="020B0600070205080204" pitchFamily="50" charset="-128"/>
              </a:rPr>
              <a:t>　　　　　</a:t>
            </a:r>
            <a:r>
              <a:rPr lang="ja-JP" altLang="ja-JP" sz="2000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ＭＳ Ｐゴシック" panose="020B0600070205080204" pitchFamily="50" charset="-128"/>
              </a:rPr>
              <a:t>女性労働問題研究会</a:t>
            </a:r>
            <a:r>
              <a:rPr lang="ja-JP" altLang="en-US" sz="2000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ＭＳ Ｐゴシック" panose="020B0600070205080204" pitchFamily="50" charset="-128"/>
              </a:rPr>
              <a:t>　</a:t>
            </a:r>
            <a:endParaRPr lang="en-US" altLang="ja-JP" sz="2000" kern="100" dirty="0">
              <a:latin typeface="BIZ UDPゴシック" panose="020B0400000000000000" pitchFamily="50" charset="-128"/>
              <a:ea typeface="BIZ UDPゴシック" panose="020B0400000000000000" pitchFamily="50" charset="-128"/>
              <a:cs typeface="ＭＳ Ｐゴシック" panose="020B0600070205080204" pitchFamily="50" charset="-128"/>
            </a:endParaRPr>
          </a:p>
          <a:p>
            <a:pPr algn="just"/>
            <a:r>
              <a:rPr lang="ja-JP" altLang="en-US" sz="2000" b="1" kern="100" dirty="0">
                <a:solidFill>
                  <a:schemeClr val="accent1">
                    <a:lumMod val="7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ＭＳ Ｐゴシック" panose="020B0600070205080204" pitchFamily="50" charset="-128"/>
              </a:rPr>
              <a:t>　お問い合わせ</a:t>
            </a:r>
            <a:r>
              <a:rPr lang="ja-JP" altLang="ja-JP" sz="2000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ＭＳ Ｐゴシック" panose="020B0600070205080204" pitchFamily="50" charset="-128"/>
              </a:rPr>
              <a:t>：</a:t>
            </a:r>
            <a:r>
              <a:rPr lang="ja-JP" altLang="ja-JP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須田木綿子</a:t>
            </a:r>
            <a:r>
              <a:rPr lang="ja-JP" altLang="en-US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en-US" altLang="ja-JP" sz="2000" dirty="0" err="1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yukosuda</a:t>
            </a:r>
            <a:r>
              <a:rPr lang="en-US" altLang="ja-JP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(a)toyo.jp</a:t>
            </a:r>
            <a:r>
              <a:rPr lang="ja-JP" altLang="en-US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・・・</a:t>
            </a:r>
            <a:r>
              <a:rPr lang="en-US" altLang="ja-JP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(a)</a:t>
            </a:r>
            <a:r>
              <a:rPr lang="ja-JP" altLang="ja-JP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を</a:t>
            </a:r>
            <a:r>
              <a:rPr lang="en-US" altLang="ja-JP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@</a:t>
            </a:r>
            <a:r>
              <a:rPr lang="ja-JP" altLang="ja-JP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に書き換えてお送りください。</a:t>
            </a:r>
            <a:endParaRPr lang="ja-JP" altLang="ja-JP" sz="2000" kern="100" dirty="0"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503D1F32-8A9C-4F30-90EC-82A7EAEE5640}"/>
              </a:ext>
            </a:extLst>
          </p:cNvPr>
          <p:cNvSpPr txBox="1"/>
          <p:nvPr/>
        </p:nvSpPr>
        <p:spPr>
          <a:xfrm>
            <a:off x="7320817" y="6036766"/>
            <a:ext cx="1143000" cy="4511558"/>
          </a:xfrm>
          <a:prstGeom prst="rect">
            <a:avLst/>
          </a:prstGeom>
          <a:solidFill>
            <a:schemeClr val="bg1"/>
          </a:solidFill>
        </p:spPr>
        <p:txBody>
          <a:bodyPr vert="eaVert" wrap="square" rtlCol="0">
            <a:spAutoFit/>
          </a:bodyPr>
          <a:lstStyle/>
          <a:p>
            <a:endParaRPr kumimoji="1" lang="ja-JP" altLang="en-US" dirty="0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39664141-6B77-424D-A6E3-C14DC0571552}"/>
              </a:ext>
            </a:extLst>
          </p:cNvPr>
          <p:cNvSpPr txBox="1"/>
          <p:nvPr/>
        </p:nvSpPr>
        <p:spPr>
          <a:xfrm>
            <a:off x="3684499" y="5706956"/>
            <a:ext cx="8185239" cy="1200329"/>
          </a:xfrm>
          <a:prstGeom prst="rect">
            <a:avLst/>
          </a:prstGeom>
          <a:noFill/>
          <a:ln>
            <a:solidFill>
              <a:srgbClr val="993300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ja-JP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無料＆どなたでもご参加いただけます。定員</a:t>
            </a:r>
            <a:r>
              <a:rPr lang="en-US" altLang="ja-JP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800</a:t>
            </a:r>
            <a:r>
              <a:rPr lang="ja-JP" altLang="ja-JP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名。下記</a:t>
            </a:r>
            <a:r>
              <a:rPr lang="en-US" altLang="ja-JP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URL</a:t>
            </a:r>
            <a:r>
              <a:rPr lang="ja-JP" altLang="ja-JP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からお申込みください（</a:t>
            </a:r>
            <a:r>
              <a:rPr lang="en-US" altLang="ja-JP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7</a:t>
            </a:r>
            <a:r>
              <a:rPr lang="ja-JP" altLang="ja-JP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月</a:t>
            </a:r>
            <a:r>
              <a:rPr lang="en-US" altLang="ja-JP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31</a:t>
            </a:r>
            <a:r>
              <a:rPr lang="ja-JP" altLang="ja-JP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日締切）。当日までに</a:t>
            </a:r>
            <a:r>
              <a:rPr lang="en-US" altLang="ja-JP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URL</a:t>
            </a:r>
            <a:r>
              <a:rPr lang="ja-JP" altLang="ja-JP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をお送りします。</a:t>
            </a:r>
            <a:r>
              <a:rPr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お申込みいただいた方には、後日、期間限定で録画した内容を配信します。</a:t>
            </a:r>
            <a:r>
              <a:rPr lang="ja-JP" altLang="ja-JP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</a:t>
            </a:r>
            <a:endParaRPr lang="en-US" altLang="ja-JP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＊</a:t>
            </a:r>
            <a:r>
              <a:rPr lang="en-US" altLang="ja-JP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URL</a:t>
            </a:r>
            <a:endParaRPr lang="ja-JP" altLang="ja-JP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7" name="吹き出し: 右矢印 16">
            <a:extLst>
              <a:ext uri="{FF2B5EF4-FFF2-40B4-BE49-F238E27FC236}">
                <a16:creationId xmlns:a16="http://schemas.microsoft.com/office/drawing/2014/main" id="{FE6C2E63-3FC3-483D-8DA4-00FF2878A7A0}"/>
              </a:ext>
            </a:extLst>
          </p:cNvPr>
          <p:cNvSpPr/>
          <p:nvPr/>
        </p:nvSpPr>
        <p:spPr>
          <a:xfrm>
            <a:off x="1399046" y="5911419"/>
            <a:ext cx="2266950" cy="846385"/>
          </a:xfrm>
          <a:prstGeom prst="rightArrowCallout">
            <a:avLst>
              <a:gd name="adj1" fmla="val 50000"/>
              <a:gd name="adj2" fmla="val 25000"/>
              <a:gd name="adj3" fmla="val 25000"/>
              <a:gd name="adj4" fmla="val 71621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846FE3B2-39BF-4416-9534-8FA14364B147}"/>
              </a:ext>
            </a:extLst>
          </p:cNvPr>
          <p:cNvSpPr txBox="1"/>
          <p:nvPr/>
        </p:nvSpPr>
        <p:spPr>
          <a:xfrm>
            <a:off x="1499048" y="6103778"/>
            <a:ext cx="14264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参加申込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31B981DE-C1FF-44C7-9695-E9C4B7874D8D}"/>
              </a:ext>
            </a:extLst>
          </p:cNvPr>
          <p:cNvSpPr txBox="1"/>
          <p:nvPr/>
        </p:nvSpPr>
        <p:spPr>
          <a:xfrm>
            <a:off x="387756" y="7018228"/>
            <a:ext cx="11481982" cy="9017853"/>
          </a:xfrm>
          <a:prstGeom prst="rect">
            <a:avLst/>
          </a:prstGeom>
          <a:solidFill>
            <a:schemeClr val="bg1"/>
          </a:solidFill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2000" b="1" kern="100" dirty="0">
                <a:solidFill>
                  <a:schemeClr val="accent5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ＭＳ Ｐゴシック" panose="020B0600070205080204" pitchFamily="50" charset="-128"/>
              </a:rPr>
              <a:t>プログラム</a:t>
            </a:r>
            <a:r>
              <a:rPr lang="ja-JP" altLang="ja-JP" sz="2000" dirty="0">
                <a:solidFill>
                  <a:schemeClr val="accent5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：</a:t>
            </a:r>
          </a:p>
          <a:p>
            <a:r>
              <a:rPr lang="ja-JP" altLang="en-US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en-US" altLang="ja-JP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13</a:t>
            </a:r>
            <a:r>
              <a:rPr lang="ja-JP" altLang="ja-JP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：</a:t>
            </a:r>
            <a:r>
              <a:rPr lang="en-US" altLang="ja-JP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00</a:t>
            </a:r>
            <a:r>
              <a:rPr lang="ja-JP" altLang="ja-JP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～</a:t>
            </a:r>
            <a:r>
              <a:rPr lang="en-US" altLang="ja-JP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13</a:t>
            </a:r>
            <a:r>
              <a:rPr lang="ja-JP" altLang="ja-JP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：</a:t>
            </a:r>
            <a:r>
              <a:rPr lang="en-US" altLang="ja-JP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05	</a:t>
            </a:r>
            <a:r>
              <a:rPr lang="ja-JP" altLang="ja-JP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挨拶と趣旨説明</a:t>
            </a:r>
            <a:r>
              <a:rPr lang="ja-JP" altLang="en-US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（</a:t>
            </a:r>
            <a:r>
              <a:rPr lang="ja-JP" altLang="ja-JP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和気純子：日本学術会議会員・</a:t>
            </a:r>
            <a:r>
              <a:rPr lang="ja-JP" altLang="en-US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東京</a:t>
            </a:r>
            <a:r>
              <a:rPr lang="ja-JP" altLang="ja-JP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都立大学教授）　</a:t>
            </a:r>
          </a:p>
          <a:p>
            <a:r>
              <a:rPr lang="en-US" altLang="ja-JP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 </a:t>
            </a:r>
            <a:endParaRPr lang="ja-JP" altLang="ja-JP" sz="2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ja-JP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総合司会：岩崎晋也</a:t>
            </a:r>
            <a:r>
              <a:rPr lang="en-US" altLang="ja-JP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</a:t>
            </a:r>
            <a:r>
              <a:rPr lang="ja-JP" altLang="ja-JP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（日本学術会議連携会員・法政大学教授）</a:t>
            </a:r>
          </a:p>
          <a:p>
            <a:endParaRPr lang="en-US" altLang="ja-JP" sz="2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ja-JP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第１部：アクターと連携　</a:t>
            </a:r>
          </a:p>
          <a:p>
            <a:r>
              <a:rPr lang="ja-JP" altLang="en-US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en-US" altLang="ja-JP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13:05</a:t>
            </a:r>
            <a:r>
              <a:rPr lang="ja-JP" altLang="ja-JP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～</a:t>
            </a:r>
            <a:r>
              <a:rPr lang="en-US" altLang="ja-JP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13:25	</a:t>
            </a:r>
            <a:r>
              <a:rPr lang="ja-JP" altLang="ja-JP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国レベルの取り組み：孤独・孤立対策の有識者会議から</a:t>
            </a:r>
          </a:p>
          <a:p>
            <a:r>
              <a:rPr lang="en-US" altLang="ja-JP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			    		</a:t>
            </a:r>
            <a:r>
              <a:rPr lang="ja-JP" altLang="ja-JP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（宮本太郎：日本学術会議連携会員・中央大学教授）</a:t>
            </a:r>
          </a:p>
          <a:p>
            <a:endParaRPr lang="en-US" altLang="ja-JP" sz="2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en-US" altLang="ja-JP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13:25</a:t>
            </a:r>
            <a:r>
              <a:rPr lang="ja-JP" altLang="ja-JP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～</a:t>
            </a:r>
            <a:r>
              <a:rPr lang="en-US" altLang="ja-JP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13:45  </a:t>
            </a:r>
            <a:r>
              <a:rPr lang="ja-JP" altLang="ja-JP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ボランタリーセクターの取り組み：「市民セクターが社会的孤立に取組むための</a:t>
            </a:r>
            <a:r>
              <a:rPr lang="en-US" altLang="ja-JP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				</a:t>
            </a:r>
            <a:r>
              <a:rPr lang="ja-JP" altLang="en-US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</a:t>
            </a:r>
            <a:r>
              <a:rPr lang="en-US" altLang="ja-JP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		</a:t>
            </a:r>
            <a:r>
              <a:rPr lang="ja-JP" altLang="ja-JP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８つの『提案』」</a:t>
            </a:r>
            <a:r>
              <a:rPr lang="en-US" altLang="ja-JP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</a:t>
            </a:r>
            <a:r>
              <a:rPr lang="ja-JP" altLang="ja-JP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（早瀬昇：大阪ボランティア協会理事長）</a:t>
            </a:r>
          </a:p>
          <a:p>
            <a:endParaRPr lang="en-US" altLang="ja-JP" sz="2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en-US" altLang="ja-JP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13:45</a:t>
            </a:r>
            <a:r>
              <a:rPr lang="ja-JP" altLang="ja-JP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～</a:t>
            </a:r>
            <a:r>
              <a:rPr lang="en-US" altLang="ja-JP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14:05	</a:t>
            </a:r>
            <a:r>
              <a:rPr lang="ja-JP" altLang="ja-JP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自治体の取り組み：東京都武蔵野市から</a:t>
            </a:r>
            <a:r>
              <a:rPr lang="ja-JP" altLang="en-US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（</a:t>
            </a:r>
            <a:r>
              <a:rPr lang="ja-JP" altLang="ja-JP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松下玲子武蔵野市長）</a:t>
            </a:r>
          </a:p>
          <a:p>
            <a:endParaRPr lang="en-US" altLang="ja-JP" sz="2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en-US" altLang="ja-JP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14:05</a:t>
            </a:r>
            <a:r>
              <a:rPr lang="ja-JP" altLang="ja-JP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～</a:t>
            </a:r>
            <a:r>
              <a:rPr lang="en-US" altLang="ja-JP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14:15	</a:t>
            </a:r>
            <a:r>
              <a:rPr lang="ja-JP" altLang="ja-JP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内容確認のための質疑　</a:t>
            </a:r>
          </a:p>
          <a:p>
            <a:r>
              <a:rPr lang="en-US" altLang="ja-JP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 </a:t>
            </a:r>
            <a:endParaRPr lang="ja-JP" altLang="ja-JP" sz="2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ja-JP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第２部：包摂へのビジョン</a:t>
            </a:r>
          </a:p>
          <a:p>
            <a:r>
              <a:rPr lang="ja-JP" altLang="en-US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en-US" altLang="ja-JP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14:25</a:t>
            </a:r>
            <a:r>
              <a:rPr lang="ja-JP" altLang="ja-JP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～</a:t>
            </a:r>
            <a:r>
              <a:rPr lang="en-US" altLang="ja-JP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14:45	</a:t>
            </a:r>
            <a:r>
              <a:rPr lang="ja-JP" altLang="ja-JP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包摂される権利：犯罪をしたものの視点から</a:t>
            </a:r>
          </a:p>
          <a:p>
            <a:r>
              <a:rPr lang="en-US" altLang="ja-JP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				     	</a:t>
            </a:r>
            <a:r>
              <a:rPr lang="ja-JP" altLang="ja-JP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（丸谷浩介：日本学術会議連携会員・九州大学教授）</a:t>
            </a:r>
          </a:p>
          <a:p>
            <a:endParaRPr lang="en-US" altLang="ja-JP" sz="2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en-US" altLang="ja-JP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14:45</a:t>
            </a:r>
            <a:r>
              <a:rPr lang="ja-JP" altLang="ja-JP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～</a:t>
            </a:r>
            <a:r>
              <a:rPr lang="en-US" altLang="ja-JP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15:05	</a:t>
            </a:r>
            <a:r>
              <a:rPr lang="ja-JP" altLang="ja-JP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包摂されずにつながる：就職氷河期世代の経験から</a:t>
            </a:r>
          </a:p>
          <a:p>
            <a:r>
              <a:rPr lang="en-US" altLang="ja-JP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					</a:t>
            </a:r>
            <a:r>
              <a:rPr lang="ja-JP" altLang="ja-JP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（木本喜美子：日本学術会議連携会員・一橋大学名誉教授）</a:t>
            </a:r>
          </a:p>
          <a:p>
            <a:endParaRPr lang="en-US" altLang="ja-JP" sz="2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en-US" altLang="ja-JP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15:05</a:t>
            </a:r>
            <a:r>
              <a:rPr lang="ja-JP" altLang="ja-JP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～</a:t>
            </a:r>
            <a:r>
              <a:rPr lang="en-US" altLang="ja-JP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15:25	</a:t>
            </a:r>
            <a:r>
              <a:rPr lang="ja-JP" altLang="ja-JP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「昭和」の仕組みを超えて：社会的包摂の再構築</a:t>
            </a:r>
          </a:p>
          <a:p>
            <a:r>
              <a:rPr lang="en-US" altLang="ja-JP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					</a:t>
            </a:r>
            <a:r>
              <a:rPr lang="ja-JP" altLang="ja-JP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（大沢真理：日本学術会議連携会員・東京大学名誉教授）</a:t>
            </a:r>
          </a:p>
          <a:p>
            <a:r>
              <a:rPr lang="en-US" altLang="ja-JP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 </a:t>
            </a:r>
            <a:endParaRPr lang="ja-JP" altLang="ja-JP" sz="2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en-US" altLang="ja-JP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 15:25</a:t>
            </a:r>
            <a:r>
              <a:rPr lang="ja-JP" altLang="ja-JP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～</a:t>
            </a:r>
            <a:r>
              <a:rPr lang="en-US" altLang="ja-JP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16:</a:t>
            </a:r>
            <a:r>
              <a:rPr lang="ja-JP" altLang="en-US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００　</a:t>
            </a:r>
            <a:r>
              <a:rPr lang="ja-JP" altLang="ja-JP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フロアからの質疑と登壇者を交えての議論</a:t>
            </a:r>
            <a:endParaRPr lang="en-US" altLang="ja-JP" sz="2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ja-JP" altLang="ja-JP" sz="2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en-US" altLang="ja-JP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 16:00	</a:t>
            </a:r>
            <a:r>
              <a:rPr lang="ja-JP" altLang="en-US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</a:t>
            </a:r>
            <a:r>
              <a:rPr lang="en-US" altLang="ja-JP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	</a:t>
            </a:r>
            <a:r>
              <a:rPr lang="ja-JP" altLang="ja-JP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閉会挨拶</a:t>
            </a:r>
            <a:r>
              <a:rPr lang="ja-JP" altLang="en-US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ja-JP" altLang="ja-JP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（須田木綿子：日本学術会議連携会員・東洋大学教授）</a:t>
            </a:r>
            <a:endParaRPr kumimoji="1" lang="ja-JP" altLang="en-US" sz="2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313668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73</TotalTime>
  <Words>563</Words>
  <Application>Microsoft Office PowerPoint</Application>
  <PresentationFormat>ユーザー設定</PresentationFormat>
  <Paragraphs>42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BIZ UDPゴシック</vt:lpstr>
      <vt:lpstr>BIZ UDゴシック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校閲者１</dc:creator>
  <cp:lastModifiedBy>Masato Shizume</cp:lastModifiedBy>
  <cp:revision>18</cp:revision>
  <dcterms:created xsi:type="dcterms:W3CDTF">2023-02-09T01:25:32Z</dcterms:created>
  <dcterms:modified xsi:type="dcterms:W3CDTF">2023-02-19T11:01:01Z</dcterms:modified>
</cp:coreProperties>
</file>